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77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14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46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6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8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65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50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8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6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7314-A1E4-4E1C-AAB0-6C35A44612A7}" type="datetimeFigureOut">
              <a:rPr lang="en-IN" smtClean="0"/>
              <a:t>26-07-2024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524A679-923E-4C2D-A414-0EDCFB282BC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3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14377" y="1036461"/>
            <a:ext cx="5963245" cy="41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Open Sans Extra Bold"/>
              </a:rPr>
              <a:t>AUTOMATIC PLANT WATERING POT</a:t>
            </a:r>
          </a:p>
          <a:p>
            <a:pPr algn="ctr">
              <a:lnSpc>
                <a:spcPts val="8400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 Extra Bold"/>
              </a:rPr>
              <a:t>Flovepal</a:t>
            </a:r>
            <a:endParaRPr lang="en-US" sz="2400" dirty="0">
              <a:solidFill>
                <a:srgbClr val="000000"/>
              </a:solidFill>
              <a:latin typeface="Open Sans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34826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1010">
            <a:off x="2121610" y="5098745"/>
            <a:ext cx="7930309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65" t="17261" r="17757" b="17261"/>
          <a:stretch>
            <a:fillRect/>
          </a:stretch>
        </p:blipFill>
        <p:spPr>
          <a:xfrm>
            <a:off x="1645608" y="4716204"/>
            <a:ext cx="828584" cy="828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65" t="17261" r="17757" b="17261"/>
          <a:stretch>
            <a:fillRect/>
          </a:stretch>
        </p:blipFill>
        <p:spPr>
          <a:xfrm>
            <a:off x="4330184" y="4716204"/>
            <a:ext cx="828584" cy="8285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65" t="17261" r="17757" b="17261"/>
          <a:stretch>
            <a:fillRect/>
          </a:stretch>
        </p:blipFill>
        <p:spPr>
          <a:xfrm>
            <a:off x="7014760" y="4716204"/>
            <a:ext cx="828584" cy="8285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65" t="17261" r="17757" b="17261"/>
          <a:stretch>
            <a:fillRect/>
          </a:stretch>
        </p:blipFill>
        <p:spPr>
          <a:xfrm>
            <a:off x="9699336" y="4716204"/>
            <a:ext cx="828584" cy="8285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99660">
            <a:off x="8304511" y="-4752280"/>
            <a:ext cx="8196375" cy="812186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63383" y="3594896"/>
            <a:ext cx="1677623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pc="280" dirty="0">
                <a:solidFill>
                  <a:srgbClr val="000000"/>
                </a:solidFill>
                <a:latin typeface="Garet"/>
              </a:rPr>
              <a:t>Interface where customers can contact us.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970" y="2909081"/>
            <a:ext cx="197773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00" dirty="0">
                <a:solidFill>
                  <a:srgbClr val="4D6AB3"/>
                </a:solidFill>
                <a:latin typeface="Mont Bold"/>
              </a:rPr>
              <a:t>Step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2292" y="1855340"/>
            <a:ext cx="704741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Garet"/>
              </a:rPr>
              <a:t>What are your next steps and goals? How much support do you need from investors and what will 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3200" y="906813"/>
            <a:ext cx="7765601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5334">
                <a:solidFill>
                  <a:srgbClr val="000000"/>
                </a:solidFill>
                <a:latin typeface="Mont Bold Bold"/>
              </a:rPr>
              <a:t>Future Roadmap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388" y="3784682"/>
            <a:ext cx="1677623" cy="66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pc="280" dirty="0">
                <a:solidFill>
                  <a:srgbClr val="000000"/>
                </a:solidFill>
                <a:latin typeface="Garet"/>
              </a:rPr>
              <a:t>Get a small deployable team.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5608" y="2897828"/>
            <a:ext cx="197773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00" dirty="0">
                <a:solidFill>
                  <a:srgbClr val="4D6AB3"/>
                </a:solidFill>
                <a:latin typeface="Mont Bold"/>
              </a:rPr>
              <a:t>Step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5710" y="3608903"/>
            <a:ext cx="1812211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pc="280" dirty="0">
                <a:solidFill>
                  <a:srgbClr val="000000"/>
                </a:solidFill>
                <a:latin typeface="Garet"/>
              </a:rPr>
              <a:t>Gradual increase in the circumference of service.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40183" y="2887199"/>
            <a:ext cx="197773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00" dirty="0">
                <a:solidFill>
                  <a:srgbClr val="4D6AB3"/>
                </a:solidFill>
                <a:latin typeface="Mont Bold"/>
              </a:rPr>
              <a:t>Step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4816" y="3522726"/>
            <a:ext cx="1677623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pc="280" dirty="0">
                <a:solidFill>
                  <a:srgbClr val="000000"/>
                </a:solidFill>
                <a:latin typeface="Garet"/>
              </a:rPr>
              <a:t>Physical shop where people can come and interact.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3030" y="2887199"/>
            <a:ext cx="197773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00" dirty="0">
                <a:solidFill>
                  <a:srgbClr val="4D6AB3"/>
                </a:solidFill>
                <a:latin typeface="Mont Bold"/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126283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73468" y="2116932"/>
            <a:ext cx="884506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nt Bold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193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970" y="1812219"/>
            <a:ext cx="3377861" cy="4137025"/>
            <a:chOff x="0" y="0"/>
            <a:chExt cx="829947" cy="1016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53365" y="2610989"/>
            <a:ext cx="843068" cy="84306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407239" y="1812219"/>
            <a:ext cx="3377861" cy="4137025"/>
            <a:chOff x="0" y="0"/>
            <a:chExt cx="829947" cy="1016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128509" y="1812219"/>
            <a:ext cx="3377861" cy="4137025"/>
            <a:chOff x="0" y="0"/>
            <a:chExt cx="829947" cy="101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74635" y="2609726"/>
            <a:ext cx="843068" cy="8430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95905" y="2610989"/>
            <a:ext cx="843068" cy="84306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89380" y="3730939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BD59"/>
                </a:solidFill>
                <a:latin typeface="Mont Bold Bold"/>
              </a:rPr>
              <a:t>Problem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5227" y="4414890"/>
            <a:ext cx="2439345" cy="5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Unable to water plants.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0649" y="3730939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BD59"/>
                </a:solidFill>
                <a:latin typeface="Mont Bold Bold"/>
              </a:rPr>
              <a:t>Problem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497" y="4414890"/>
            <a:ext cx="2439345" cy="81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 taking care of the plants.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1919" y="3730939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FFBD59"/>
                </a:solidFill>
                <a:latin typeface="Mont Bold Bold"/>
              </a:rPr>
              <a:t>Problem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1919" y="4414890"/>
            <a:ext cx="2971039" cy="10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Decrease in oxygen and psychological disturbances.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60549" y="2743395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81650" y="2743395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3088" y="2743395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6022" y="120650"/>
            <a:ext cx="767248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4249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941" y="246714"/>
            <a:ext cx="5537240" cy="1718668"/>
            <a:chOff x="0" y="0"/>
            <a:chExt cx="2127691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1032058" y="647764"/>
            <a:ext cx="918081" cy="9165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20280" y="2283250"/>
            <a:ext cx="5537240" cy="1718668"/>
            <a:chOff x="0" y="0"/>
            <a:chExt cx="212769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1702397" y="2684300"/>
            <a:ext cx="918081" cy="91656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49941" y="4318878"/>
            <a:ext cx="5537240" cy="1718668"/>
            <a:chOff x="0" y="0"/>
            <a:chExt cx="2127691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1032058" y="4719928"/>
            <a:ext cx="918081" cy="9165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56390" y="1548389"/>
            <a:ext cx="4857153" cy="460110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68460" y="501056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FFBD59"/>
                </a:solidFill>
                <a:latin typeface="Mont Bold Bold"/>
              </a:rPr>
              <a:t>Solution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8460" y="1121507"/>
            <a:ext cx="3840881" cy="27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Automatic Plant Watering Pot.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6748" y="817962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8799" y="2537592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BD59"/>
                </a:solidFill>
                <a:latin typeface="Mont Bold Bold"/>
              </a:rPr>
              <a:t>Solution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38799" y="3158043"/>
            <a:ext cx="3840881" cy="27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Add-on services for customers.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7087" y="2869502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68460" y="4573220"/>
            <a:ext cx="297104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BD59"/>
                </a:solidFill>
                <a:latin typeface="Mont Bold Bold"/>
              </a:rPr>
              <a:t>Solution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8460" y="5193671"/>
            <a:ext cx="3840881" cy="53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platform so customers easily contact.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748" y="4889671"/>
            <a:ext cx="102870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734" dirty="0">
                <a:solidFill>
                  <a:srgbClr val="000000"/>
                </a:solidFill>
                <a:latin typeface="Mont Bold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4157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EB8F5C-272E-484A-8C8E-953E4062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7" t="14015" r="10031" b="9438"/>
          <a:stretch/>
        </p:blipFill>
        <p:spPr>
          <a:xfrm rot="19004490">
            <a:off x="7090707" y="2179090"/>
            <a:ext cx="1653461" cy="16440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395380" y="3285374"/>
            <a:ext cx="1044595" cy="501466"/>
            <a:chOff x="0" y="0"/>
            <a:chExt cx="13288429" cy="637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95380" y="3786840"/>
            <a:ext cx="1044595" cy="501466"/>
            <a:chOff x="0" y="0"/>
            <a:chExt cx="13288429" cy="6379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88429" cy="6379210"/>
            </a:xfrm>
            <a:custGeom>
              <a:avLst/>
              <a:gdLst/>
              <a:ahLst/>
              <a:cxnLst/>
              <a:rect l="l" t="t" r="r" b="b"/>
              <a:pathLst>
                <a:path w="13288429" h="6379210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3473" y="149225"/>
            <a:ext cx="584252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dirty="0">
                <a:solidFill>
                  <a:srgbClr val="000000"/>
                </a:solidFill>
                <a:latin typeface="Mont Bold Bold"/>
              </a:rPr>
              <a:t>Product/ Service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473" y="1835909"/>
            <a:ext cx="6973391" cy="27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522" lvl="1" indent="-338261" algn="just">
              <a:lnSpc>
                <a:spcPts val="4387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pot with Least energy consumption and maximum water storage;</a:t>
            </a:r>
          </a:p>
          <a:p>
            <a:pPr marL="676522" lvl="1" indent="-338261" algn="just">
              <a:lnSpc>
                <a:spcPts val="4387"/>
              </a:lnSpc>
              <a:buFont typeface="Arial"/>
              <a:buChar char="•"/>
            </a:pPr>
            <a:endParaRPr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76522" lvl="1" indent="-338261" algn="just">
              <a:lnSpc>
                <a:spcPts val="4387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Monthly service for customers with a package subscription.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ABBE4-D677-4F07-BC70-E5492B8E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066" y="990409"/>
            <a:ext cx="2652432" cy="47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698138" y="2309874"/>
            <a:ext cx="8196375" cy="81218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77086" y="2083711"/>
            <a:ext cx="4845456" cy="1655993"/>
            <a:chOff x="0" y="0"/>
            <a:chExt cx="1932339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2339" cy="660400"/>
            </a:xfrm>
            <a:custGeom>
              <a:avLst/>
              <a:gdLst/>
              <a:ahLst/>
              <a:cxnLst/>
              <a:rect l="l" t="t" r="r" b="b"/>
              <a:pathLst>
                <a:path w="1932339" h="660400">
                  <a:moveTo>
                    <a:pt x="180787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7879" y="0"/>
                  </a:lnTo>
                  <a:cubicBezTo>
                    <a:pt x="1876459" y="0"/>
                    <a:pt x="1932339" y="55880"/>
                    <a:pt x="1932339" y="124460"/>
                  </a:cubicBezTo>
                  <a:lnTo>
                    <a:pt x="1932339" y="535940"/>
                  </a:lnTo>
                  <a:cubicBezTo>
                    <a:pt x="1932339" y="604520"/>
                    <a:pt x="1876459" y="660400"/>
                    <a:pt x="1807879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9087" y="2083711"/>
            <a:ext cx="1655999" cy="165599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848084" y="2114303"/>
            <a:ext cx="4845456" cy="1655993"/>
            <a:chOff x="0" y="0"/>
            <a:chExt cx="1932339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2339" cy="660400"/>
            </a:xfrm>
            <a:custGeom>
              <a:avLst/>
              <a:gdLst/>
              <a:ahLst/>
              <a:cxnLst/>
              <a:rect l="l" t="t" r="r" b="b"/>
              <a:pathLst>
                <a:path w="1932339" h="660400">
                  <a:moveTo>
                    <a:pt x="180787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7879" y="0"/>
                  </a:lnTo>
                  <a:cubicBezTo>
                    <a:pt x="1876459" y="0"/>
                    <a:pt x="1932339" y="55880"/>
                    <a:pt x="1932339" y="124460"/>
                  </a:cubicBezTo>
                  <a:lnTo>
                    <a:pt x="1932339" y="535940"/>
                  </a:lnTo>
                  <a:cubicBezTo>
                    <a:pt x="1932339" y="604520"/>
                    <a:pt x="1876459" y="660400"/>
                    <a:pt x="1807879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088824" y="2114303"/>
            <a:ext cx="1655999" cy="165599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5046" r="-25046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8237">
            <a:off x="8876238" y="-4166780"/>
            <a:ext cx="8196375" cy="812186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72292" y="1532728"/>
            <a:ext cx="7047416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Garet"/>
              </a:rPr>
              <a:t>Who are the customers you want to cater to?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3200" y="584201"/>
            <a:ext cx="7765601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5334">
                <a:solidFill>
                  <a:srgbClr val="000000"/>
                </a:solidFill>
                <a:latin typeface="Mont Bold Bold"/>
              </a:rPr>
              <a:t>Target Market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3907" y="2303400"/>
            <a:ext cx="359462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4AA247"/>
                </a:solidFill>
                <a:latin typeface="Mont Bold Bold"/>
              </a:rPr>
              <a:t>Market Type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3907" y="2926926"/>
            <a:ext cx="3281663" cy="53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Nature lovers in urban families.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1083" y="2333991"/>
            <a:ext cx="359462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4AA247"/>
                </a:solidFill>
                <a:latin typeface="Mont Bold Bold"/>
              </a:rPr>
              <a:t>Market Segment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87275" y="2957517"/>
            <a:ext cx="3281663" cy="5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Environmentalists in Apartments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68ECB8-E19A-4789-A446-8A852C75F2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48" b="8044"/>
          <a:stretch/>
        </p:blipFill>
        <p:spPr>
          <a:xfrm>
            <a:off x="1673379" y="3927213"/>
            <a:ext cx="8830890" cy="27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803392" y="5371595"/>
            <a:ext cx="5675332" cy="2724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6350"/>
          <a:stretch>
            <a:fillRect/>
          </a:stretch>
        </p:blipFill>
        <p:spPr>
          <a:xfrm>
            <a:off x="632012" y="1123702"/>
            <a:ext cx="11079827" cy="49871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20120" y="179615"/>
            <a:ext cx="4804798" cy="624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dirty="0">
                <a:solidFill>
                  <a:srgbClr val="000000"/>
                </a:solidFill>
                <a:latin typeface="Mont Bold Bold"/>
              </a:rPr>
              <a:t>Size Of The Market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75957-4D3F-4B8E-B6D6-7E34D6A4C38E}"/>
              </a:ext>
            </a:extLst>
          </p:cNvPr>
          <p:cNvSpPr/>
          <p:nvPr/>
        </p:nvSpPr>
        <p:spPr>
          <a:xfrm>
            <a:off x="6723529" y="5371595"/>
            <a:ext cx="4483173" cy="473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2E17F-FE1C-43C8-9128-71DC97EDA5C8}"/>
              </a:ext>
            </a:extLst>
          </p:cNvPr>
          <p:cNvSpPr txBox="1"/>
          <p:nvPr/>
        </p:nvSpPr>
        <p:spPr>
          <a:xfrm>
            <a:off x="6722707" y="5357032"/>
            <a:ext cx="448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1000 families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B504B-6C3B-49AA-8B06-52034C15C483}"/>
              </a:ext>
            </a:extLst>
          </p:cNvPr>
          <p:cNvSpPr/>
          <p:nvPr/>
        </p:nvSpPr>
        <p:spPr>
          <a:xfrm>
            <a:off x="6723529" y="4087806"/>
            <a:ext cx="4483173" cy="582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A01DF-15C8-4874-8AA5-5E0261103DD0}"/>
              </a:ext>
            </a:extLst>
          </p:cNvPr>
          <p:cNvSpPr txBox="1"/>
          <p:nvPr/>
        </p:nvSpPr>
        <p:spPr>
          <a:xfrm>
            <a:off x="6722707" y="4115609"/>
            <a:ext cx="448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 </a:t>
            </a:r>
            <a:r>
              <a:rPr lang="en-IN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mln</a:t>
            </a:r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customers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200EB4-A752-4DEC-AF3A-CE3B843B0397}"/>
              </a:ext>
            </a:extLst>
          </p:cNvPr>
          <p:cNvSpPr/>
          <p:nvPr/>
        </p:nvSpPr>
        <p:spPr>
          <a:xfrm>
            <a:off x="6803392" y="3149393"/>
            <a:ext cx="4321808" cy="496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0E961-629D-42E2-B608-703D45DD4BB0}"/>
              </a:ext>
            </a:extLst>
          </p:cNvPr>
          <p:cNvSpPr txBox="1"/>
          <p:nvPr/>
        </p:nvSpPr>
        <p:spPr>
          <a:xfrm>
            <a:off x="6803390" y="3173616"/>
            <a:ext cx="4321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 </a:t>
            </a:r>
            <a:r>
              <a:rPr lang="en-IN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mln</a:t>
            </a:r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customers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A1BF7B-A739-4ADF-994A-346FBACC5CA9}"/>
              </a:ext>
            </a:extLst>
          </p:cNvPr>
          <p:cNvSpPr/>
          <p:nvPr/>
        </p:nvSpPr>
        <p:spPr>
          <a:xfrm>
            <a:off x="6803390" y="2041136"/>
            <a:ext cx="4321808" cy="496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350 </a:t>
            </a:r>
            <a:r>
              <a:rPr lang="en-IN" sz="28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mln</a:t>
            </a:r>
            <a:r>
              <a:rPr lang="en-IN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customers</a:t>
            </a:r>
          </a:p>
        </p:txBody>
      </p:sp>
    </p:spTree>
    <p:extLst>
      <p:ext uri="{BB962C8B-B14F-4D97-AF65-F5344CB8AC3E}">
        <p14:creationId xmlns:p14="http://schemas.microsoft.com/office/powerpoint/2010/main" val="3954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5316" y="1360488"/>
            <a:ext cx="3962968" cy="4137025"/>
            <a:chOff x="0" y="0"/>
            <a:chExt cx="973709" cy="1016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3709" cy="1016475"/>
            </a:xfrm>
            <a:custGeom>
              <a:avLst/>
              <a:gdLst/>
              <a:ahLst/>
              <a:cxnLst/>
              <a:rect l="l" t="t" r="r" b="b"/>
              <a:pathLst>
                <a:path w="973709" h="1016475">
                  <a:moveTo>
                    <a:pt x="849249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9249" y="0"/>
                  </a:lnTo>
                  <a:cubicBezTo>
                    <a:pt x="917829" y="0"/>
                    <a:pt x="973709" y="55880"/>
                    <a:pt x="973709" y="124460"/>
                  </a:cubicBezTo>
                  <a:lnTo>
                    <a:pt x="973709" y="892015"/>
                  </a:lnTo>
                  <a:cubicBezTo>
                    <a:pt x="973709" y="960595"/>
                    <a:pt x="917829" y="1016475"/>
                    <a:pt x="849249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03716" y="1360488"/>
            <a:ext cx="3962968" cy="4137025"/>
            <a:chOff x="0" y="0"/>
            <a:chExt cx="973709" cy="10164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3709" cy="1016475"/>
            </a:xfrm>
            <a:custGeom>
              <a:avLst/>
              <a:gdLst/>
              <a:ahLst/>
              <a:cxnLst/>
              <a:rect l="l" t="t" r="r" b="b"/>
              <a:pathLst>
                <a:path w="973709" h="1016475">
                  <a:moveTo>
                    <a:pt x="849249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9249" y="0"/>
                  </a:lnTo>
                  <a:cubicBezTo>
                    <a:pt x="917829" y="0"/>
                    <a:pt x="973709" y="55880"/>
                    <a:pt x="973709" y="124460"/>
                  </a:cubicBezTo>
                  <a:lnTo>
                    <a:pt x="973709" y="892015"/>
                  </a:lnTo>
                  <a:cubicBezTo>
                    <a:pt x="973709" y="960595"/>
                    <a:pt x="917829" y="1016475"/>
                    <a:pt x="849249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873298" y="1754754"/>
            <a:ext cx="3467004" cy="338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32" dirty="0">
                <a:solidFill>
                  <a:srgbClr val="000000"/>
                </a:solidFill>
                <a:latin typeface="Mont Bold Bold"/>
              </a:rPr>
              <a:t>Direct</a:t>
            </a:r>
          </a:p>
          <a:p>
            <a:pPr algn="ctr">
              <a:lnSpc>
                <a:spcPts val="3840"/>
              </a:lnSpc>
            </a:pPr>
            <a:r>
              <a:rPr lang="en-US" sz="3200" spc="-32" dirty="0">
                <a:solidFill>
                  <a:srgbClr val="000000"/>
                </a:solidFill>
                <a:latin typeface="Arimo Bold"/>
              </a:rPr>
              <a:t>Competitors</a:t>
            </a:r>
          </a:p>
          <a:p>
            <a:pPr>
              <a:lnSpc>
                <a:spcPts val="3840"/>
              </a:lnSpc>
            </a:pP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Revaj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 Enterprises, </a:t>
            </a: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Maharastra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.</a:t>
            </a:r>
          </a:p>
          <a:p>
            <a:pPr>
              <a:lnSpc>
                <a:spcPts val="3840"/>
              </a:lnSpc>
            </a:pP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Gardencia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 Technology, Gujarat.</a:t>
            </a:r>
          </a:p>
          <a:p>
            <a:pPr>
              <a:lnSpc>
                <a:spcPts val="3840"/>
              </a:lnSpc>
            </a:pP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Ecoscapes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, </a:t>
            </a: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Maharastra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8929" y="1754754"/>
            <a:ext cx="3532541" cy="3837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32" dirty="0">
                <a:solidFill>
                  <a:srgbClr val="000000"/>
                </a:solidFill>
                <a:latin typeface="Mont Bold Bold"/>
              </a:rPr>
              <a:t>Indirect</a:t>
            </a:r>
          </a:p>
          <a:p>
            <a:pPr algn="ctr">
              <a:lnSpc>
                <a:spcPts val="3840"/>
              </a:lnSpc>
            </a:pPr>
            <a:r>
              <a:rPr lang="en-US" sz="3200" spc="-32" dirty="0">
                <a:solidFill>
                  <a:srgbClr val="000000"/>
                </a:solidFill>
                <a:latin typeface="Arimo Bold"/>
              </a:rPr>
              <a:t>Competitors</a:t>
            </a:r>
          </a:p>
          <a:p>
            <a:pPr>
              <a:lnSpc>
                <a:spcPts val="3840"/>
              </a:lnSpc>
            </a:pP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Pioneer </a:t>
            </a: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Agro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 Industry, Tamil Nadu.</a:t>
            </a:r>
          </a:p>
          <a:p>
            <a:pPr>
              <a:lnSpc>
                <a:spcPts val="3840"/>
              </a:lnSpc>
            </a:pP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Babilonia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, Brazil.</a:t>
            </a:r>
          </a:p>
          <a:p>
            <a:pPr>
              <a:lnSpc>
                <a:spcPts val="3840"/>
              </a:lnSpc>
            </a:pP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Ramco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 industries Ltd, </a:t>
            </a:r>
            <a:r>
              <a:rPr lang="en-US" sz="2800" spc="-32" dirty="0" err="1">
                <a:solidFill>
                  <a:srgbClr val="000000"/>
                </a:solidFill>
                <a:latin typeface="Arimo Bold"/>
              </a:rPr>
              <a:t>rajapalayam</a:t>
            </a:r>
            <a:r>
              <a:rPr lang="en-US" sz="2800" spc="-32" dirty="0">
                <a:solidFill>
                  <a:srgbClr val="000000"/>
                </a:solidFill>
                <a:latin typeface="Arimo Bold"/>
              </a:rPr>
              <a:t>.</a:t>
            </a:r>
          </a:p>
          <a:p>
            <a:pPr>
              <a:lnSpc>
                <a:spcPts val="3840"/>
              </a:lnSpc>
            </a:pPr>
            <a:endParaRPr lang="en-US" spc="-32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6211" y="190477"/>
            <a:ext cx="756504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4"/>
              </a:lnSpc>
            </a:pPr>
            <a:r>
              <a:rPr lang="en-US" sz="5067" dirty="0">
                <a:solidFill>
                  <a:srgbClr val="000000"/>
                </a:solidFill>
                <a:latin typeface="Open Sans Extra Bold"/>
              </a:rPr>
              <a:t>Competition Analysis</a:t>
            </a:r>
          </a:p>
        </p:txBody>
      </p:sp>
    </p:spTree>
    <p:extLst>
      <p:ext uri="{BB962C8B-B14F-4D97-AF65-F5344CB8AC3E}">
        <p14:creationId xmlns:p14="http://schemas.microsoft.com/office/powerpoint/2010/main" val="390580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2841837"/>
            <a:ext cx="384803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4"/>
              </a:lnSpc>
            </a:pPr>
            <a:r>
              <a:rPr lang="en-US" sz="3734">
                <a:solidFill>
                  <a:srgbClr val="000000"/>
                </a:solidFill>
                <a:latin typeface="Mont Bold Bold"/>
              </a:rPr>
              <a:t>Competitive</a:t>
            </a:r>
          </a:p>
          <a:p>
            <a:pPr>
              <a:lnSpc>
                <a:spcPts val="3734"/>
              </a:lnSpc>
            </a:pPr>
            <a:r>
              <a:rPr lang="en-US" sz="3734">
                <a:solidFill>
                  <a:srgbClr val="000000"/>
                </a:solidFill>
                <a:latin typeface="Mont Bold Bold"/>
              </a:rPr>
              <a:t>Advantages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56293" y="224181"/>
            <a:ext cx="3479414" cy="2712919"/>
            <a:chOff x="0" y="0"/>
            <a:chExt cx="1745271" cy="13607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l="l" t="t" r="r" b="b"/>
              <a:pathLst>
                <a:path w="1745271" h="1360798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488015" y="694469"/>
            <a:ext cx="321596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4AA247"/>
                </a:solidFill>
                <a:latin typeface="Mont Bold Bold"/>
              </a:rPr>
              <a:t>Advantage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96737" y="1378420"/>
            <a:ext cx="2398524" cy="7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responsibility of the plants we sell will be upon us.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356293" y="3257513"/>
            <a:ext cx="3479414" cy="2712919"/>
            <a:chOff x="0" y="0"/>
            <a:chExt cx="1745271" cy="13607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l="l" t="t" r="r" b="b"/>
              <a:pathLst>
                <a:path w="1745271" h="1360798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488015" y="3727802"/>
            <a:ext cx="321596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4AA247"/>
                </a:solidFill>
                <a:latin typeface="Mont Bold Bold"/>
              </a:rPr>
              <a:t>Advantage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28498" y="4266585"/>
            <a:ext cx="2535002" cy="1556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chosen technology will conserve energy and minimal use of water-no restriction on pot size.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160581" y="224181"/>
            <a:ext cx="3479414" cy="2712919"/>
            <a:chOff x="0" y="0"/>
            <a:chExt cx="1745271" cy="1360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l="l" t="t" r="r" b="b"/>
              <a:pathLst>
                <a:path w="1745271" h="1360798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292304" y="694469"/>
            <a:ext cx="321596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4AA247"/>
                </a:solidFill>
                <a:latin typeface="Mont Bold Bold"/>
              </a:rPr>
              <a:t>Advantage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01026" y="1378420"/>
            <a:ext cx="2398524" cy="7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Technology driven pot benefit the customer.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160581" y="3257513"/>
            <a:ext cx="3479414" cy="2712919"/>
            <a:chOff x="0" y="0"/>
            <a:chExt cx="1745271" cy="13607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l="l" t="t" r="r" b="b"/>
              <a:pathLst>
                <a:path w="1745271" h="1360798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292304" y="3727802"/>
            <a:ext cx="321596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4AA247"/>
                </a:solidFill>
                <a:latin typeface="Mont Bold Bold"/>
              </a:rPr>
              <a:t>Advantage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1026" y="4411754"/>
            <a:ext cx="2398524" cy="104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End to end assurance for 100%productivity </a:t>
            </a:r>
            <a:r>
              <a:rPr lang="en-US" sz="240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plants.</a:t>
            </a:r>
            <a:endParaRPr lang="en-US" sz="240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0" y="4117189"/>
            <a:ext cx="4117373" cy="2743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46912" y="564684"/>
            <a:ext cx="5537240" cy="1718668"/>
            <a:chOff x="0" y="0"/>
            <a:chExt cx="212769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5229030" y="1070888"/>
            <a:ext cx="707426" cy="706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517252" y="2667041"/>
            <a:ext cx="5534316" cy="1481248"/>
            <a:chOff x="0" y="0"/>
            <a:chExt cx="2467421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7421" cy="660400"/>
            </a:xfrm>
            <a:custGeom>
              <a:avLst/>
              <a:gdLst/>
              <a:ahLst/>
              <a:cxnLst/>
              <a:rect l="l" t="t" r="r" b="b"/>
              <a:pathLst>
                <a:path w="2467421" h="660400">
                  <a:moveTo>
                    <a:pt x="234296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2961" y="0"/>
                  </a:lnTo>
                  <a:cubicBezTo>
                    <a:pt x="2411541" y="0"/>
                    <a:pt x="2467421" y="55880"/>
                    <a:pt x="2467421" y="124460"/>
                  </a:cubicBezTo>
                  <a:lnTo>
                    <a:pt x="2467421" y="535940"/>
                  </a:lnTo>
                  <a:cubicBezTo>
                    <a:pt x="2467421" y="604520"/>
                    <a:pt x="2411541" y="660400"/>
                    <a:pt x="234296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846912" y="4695483"/>
            <a:ext cx="5537240" cy="1225667"/>
            <a:chOff x="0" y="0"/>
            <a:chExt cx="2983512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83512" cy="660400"/>
            </a:xfrm>
            <a:custGeom>
              <a:avLst/>
              <a:gdLst/>
              <a:ahLst/>
              <a:cxnLst/>
              <a:rect l="l" t="t" r="r" b="b"/>
              <a:pathLst>
                <a:path w="2983512" h="660400">
                  <a:moveTo>
                    <a:pt x="28590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052" y="0"/>
                  </a:lnTo>
                  <a:cubicBezTo>
                    <a:pt x="2927632" y="0"/>
                    <a:pt x="2983512" y="55880"/>
                    <a:pt x="2983512" y="124460"/>
                  </a:cubicBezTo>
                  <a:lnTo>
                    <a:pt x="2983512" y="535940"/>
                  </a:lnTo>
                  <a:cubicBezTo>
                    <a:pt x="2983512" y="604520"/>
                    <a:pt x="2927632" y="660400"/>
                    <a:pt x="2859052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5229030" y="4792109"/>
            <a:ext cx="707426" cy="70626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9946" y="1835532"/>
            <a:ext cx="2475416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40606"/>
                </a:solidFill>
                <a:latin typeface="Garet"/>
              </a:rPr>
              <a:t>Estimated market for indoor planting and gardening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4119" y="441732"/>
            <a:ext cx="337389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dirty="0">
                <a:solidFill>
                  <a:srgbClr val="000000"/>
                </a:solidFill>
                <a:latin typeface="Mont Bold Bold"/>
              </a:rPr>
              <a:t>Business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8429" y="1158977"/>
            <a:ext cx="3840881" cy="53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Garet"/>
              </a:rPr>
              <a:t>Income by the sales of the Automatic plant watering pot.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6371" y="3052055"/>
            <a:ext cx="3840881" cy="7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Garet"/>
              </a:rPr>
              <a:t>Income by the sales of the cultivated plants and fertilizers.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5898355" y="3052055"/>
            <a:ext cx="707426" cy="706261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10F50005-E745-489A-A46F-1F9128765B55}"/>
              </a:ext>
            </a:extLst>
          </p:cNvPr>
          <p:cNvSpPr txBox="1"/>
          <p:nvPr/>
        </p:nvSpPr>
        <p:spPr>
          <a:xfrm>
            <a:off x="6238428" y="5043275"/>
            <a:ext cx="3840881" cy="53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2400" dirty="0">
                <a:solidFill>
                  <a:srgbClr val="FFFFFF"/>
                </a:solidFill>
                <a:latin typeface="Garet"/>
              </a:rPr>
              <a:t>Income by the subscription of service schemes.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9626EA-2AE3-425A-AF95-48D3765EE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79" y="2510117"/>
            <a:ext cx="3838635" cy="34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6041</TotalTime>
  <Words>318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Arimo Bold</vt:lpstr>
      <vt:lpstr>Calibri Light</vt:lpstr>
      <vt:lpstr>Garet</vt:lpstr>
      <vt:lpstr>Gill Sans MT</vt:lpstr>
      <vt:lpstr>Mont Bold</vt:lpstr>
      <vt:lpstr>Mont Bold Bold</vt:lpstr>
      <vt:lpstr>Open Sans Extra Bold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32</cp:revision>
  <dcterms:created xsi:type="dcterms:W3CDTF">2024-04-15T08:38:50Z</dcterms:created>
  <dcterms:modified xsi:type="dcterms:W3CDTF">2024-07-26T17:28:35Z</dcterms:modified>
</cp:coreProperties>
</file>